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AF2CCB-2898-4C45-B5F7-ABB658191010}" type="datetimeFigureOut">
              <a:rPr lang="en-GB" smtClean="0"/>
              <a:t>04/09/2016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348165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AF2CCB-2898-4C45-B5F7-ABB658191010}" type="datetimeFigureOut">
              <a:rPr lang="en-GB" smtClean="0"/>
              <a:t>04/09/2016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40234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AF2CCB-2898-4C45-B5F7-ABB658191010}" type="datetimeFigureOut">
              <a:rPr lang="en-GB" smtClean="0"/>
              <a:t>04/09/2016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204459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AF2CCB-2898-4C45-B5F7-ABB658191010}" type="datetimeFigureOut">
              <a:rPr lang="en-GB" smtClean="0"/>
              <a:t>04/09/2016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291031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F2CCB-2898-4C45-B5F7-ABB658191010}" type="datetimeFigureOut">
              <a:rPr lang="en-GB" smtClean="0"/>
              <a:t>04/09/2016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364370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AF2CCB-2898-4C45-B5F7-ABB658191010}" type="datetimeFigureOut">
              <a:rPr lang="en-GB" smtClean="0"/>
              <a:t>04/09/2016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413970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AF2CCB-2898-4C45-B5F7-ABB658191010}" type="datetimeFigureOut">
              <a:rPr lang="en-GB" smtClean="0"/>
              <a:t>04/09/2016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1475090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AF2CCB-2898-4C45-B5F7-ABB658191010}" type="datetimeFigureOut">
              <a:rPr lang="en-GB" smtClean="0"/>
              <a:t>04/09/2016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238485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F2CCB-2898-4C45-B5F7-ABB658191010}" type="datetimeFigureOut">
              <a:rPr lang="en-GB" smtClean="0"/>
              <a:t>04/09/2016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82056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F2CCB-2898-4C45-B5F7-ABB658191010}" type="datetimeFigureOut">
              <a:rPr lang="en-GB" smtClean="0"/>
              <a:t>04/09/2016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297494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F2CCB-2898-4C45-B5F7-ABB658191010}" type="datetimeFigureOut">
              <a:rPr lang="en-GB" smtClean="0"/>
              <a:t>04/09/2016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AEE3A-791E-441F-B433-058FDCC11942}" type="slidenum">
              <a:rPr lang="en-GB" smtClean="0"/>
              <a:t>‹#›</a:t>
            </a:fld>
            <a:endParaRPr lang="en-GB"/>
          </a:p>
        </p:txBody>
      </p:sp>
    </p:spTree>
    <p:extLst>
      <p:ext uri="{BB962C8B-B14F-4D97-AF65-F5344CB8AC3E}">
        <p14:creationId xmlns:p14="http://schemas.microsoft.com/office/powerpoint/2010/main" val="358772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F2CCB-2898-4C45-B5F7-ABB658191010}" type="datetimeFigureOut">
              <a:rPr lang="en-GB" smtClean="0"/>
              <a:t>04/09/2016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AEE3A-791E-441F-B433-058FDCC11942}" type="slidenum">
              <a:rPr lang="en-GB" smtClean="0"/>
              <a:t>‹#›</a:t>
            </a:fld>
            <a:endParaRPr lang="en-GB"/>
          </a:p>
        </p:txBody>
      </p:sp>
    </p:spTree>
    <p:extLst>
      <p:ext uri="{BB962C8B-B14F-4D97-AF65-F5344CB8AC3E}">
        <p14:creationId xmlns:p14="http://schemas.microsoft.com/office/powerpoint/2010/main" val="274564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t>British Nuclear Power Policy 2016</a:t>
            </a:r>
            <a:br>
              <a:rPr lang="en-GB" sz="4000" dirty="0" smtClean="0"/>
            </a:br>
            <a:r>
              <a:rPr lang="en-GB" sz="3000" dirty="0" smtClean="0"/>
              <a:t>Does it actually exist?</a:t>
            </a:r>
            <a:endParaRPr lang="en-GB" sz="4000" dirty="0"/>
          </a:p>
        </p:txBody>
      </p:sp>
      <p:sp>
        <p:nvSpPr>
          <p:cNvPr id="3" name="Subtitle 2"/>
          <p:cNvSpPr>
            <a:spLocks noGrp="1"/>
          </p:cNvSpPr>
          <p:nvPr>
            <p:ph type="subTitle" idx="1"/>
          </p:nvPr>
        </p:nvSpPr>
        <p:spPr/>
        <p:txBody>
          <a:bodyPr>
            <a:normAutofit/>
          </a:bodyPr>
          <a:lstStyle/>
          <a:p>
            <a:r>
              <a:rPr lang="en-GB" b="1" dirty="0" smtClean="0">
                <a:solidFill>
                  <a:schemeClr val="tx1"/>
                </a:solidFill>
              </a:rPr>
              <a:t>Christopher Watson</a:t>
            </a:r>
          </a:p>
          <a:p>
            <a:r>
              <a:rPr lang="en-GB" sz="2000" b="1" dirty="0" smtClean="0">
                <a:solidFill>
                  <a:schemeClr val="tx1"/>
                </a:solidFill>
              </a:rPr>
              <a:t>Chair British Pugwash Group</a:t>
            </a:r>
            <a:endParaRPr lang="en-GB" sz="2000" b="1" dirty="0">
              <a:solidFill>
                <a:schemeClr val="tx1"/>
              </a:solidFill>
            </a:endParaRPr>
          </a:p>
          <a:p>
            <a:r>
              <a:rPr lang="en-GB" sz="2200" b="1" dirty="0" smtClean="0">
                <a:solidFill>
                  <a:schemeClr val="tx1"/>
                </a:solidFill>
              </a:rPr>
              <a:t>Presentation to the European Physical Society</a:t>
            </a:r>
            <a:endParaRPr lang="en-GB" sz="2200" b="1" dirty="0">
              <a:solidFill>
                <a:schemeClr val="tx1"/>
              </a:solidFill>
            </a:endParaRPr>
          </a:p>
          <a:p>
            <a:r>
              <a:rPr lang="en-GB" sz="2200" b="1" dirty="0" smtClean="0">
                <a:solidFill>
                  <a:schemeClr val="tx1"/>
                </a:solidFill>
              </a:rPr>
              <a:t>Brussels 14 September 2016</a:t>
            </a:r>
            <a:endParaRPr lang="en-GB" sz="2200" b="1" dirty="0"/>
          </a:p>
        </p:txBody>
      </p:sp>
    </p:spTree>
    <p:extLst>
      <p:ext uri="{BB962C8B-B14F-4D97-AF65-F5344CB8AC3E}">
        <p14:creationId xmlns:p14="http://schemas.microsoft.com/office/powerpoint/2010/main" val="207249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Very brief history of UK nuclear power programme  </a:t>
            </a:r>
            <a:endParaRPr lang="en-GB" dirty="0"/>
          </a:p>
        </p:txBody>
      </p:sp>
      <p:sp>
        <p:nvSpPr>
          <p:cNvPr id="3" name="Content Placeholder 2"/>
          <p:cNvSpPr>
            <a:spLocks noGrp="1"/>
          </p:cNvSpPr>
          <p:nvPr>
            <p:ph idx="1"/>
          </p:nvPr>
        </p:nvSpPr>
        <p:spPr>
          <a:xfrm>
            <a:off x="323528" y="1600200"/>
            <a:ext cx="8568952" cy="4525963"/>
          </a:xfrm>
        </p:spPr>
        <p:txBody>
          <a:bodyPr>
            <a:normAutofit lnSpcReduction="10000"/>
          </a:bodyPr>
          <a:lstStyle/>
          <a:p>
            <a:r>
              <a:rPr lang="en-GB" sz="1600" dirty="0" smtClean="0"/>
              <a:t>1946 Atomic </a:t>
            </a:r>
            <a:r>
              <a:rPr lang="en-GB" sz="1600" dirty="0"/>
              <a:t>Energy Research Establishment (AERE) at Harwell </a:t>
            </a:r>
            <a:r>
              <a:rPr lang="en-GB" sz="1600" dirty="0" smtClean="0"/>
              <a:t>created by Ministry </a:t>
            </a:r>
            <a:r>
              <a:rPr lang="en-GB" sz="1600" dirty="0"/>
              <a:t>of </a:t>
            </a:r>
            <a:r>
              <a:rPr lang="en-GB" sz="1600" dirty="0" smtClean="0"/>
              <a:t>Supply</a:t>
            </a:r>
          </a:p>
          <a:p>
            <a:r>
              <a:rPr lang="en-GB" sz="1600" dirty="0" smtClean="0"/>
              <a:t>1947 Its </a:t>
            </a:r>
            <a:r>
              <a:rPr lang="en-GB" sz="1600" dirty="0"/>
              <a:t>first reactor </a:t>
            </a:r>
            <a:r>
              <a:rPr lang="en-GB" sz="1600" dirty="0" smtClean="0"/>
              <a:t>– a 3 </a:t>
            </a:r>
            <a:r>
              <a:rPr lang="en-GB" sz="1600" dirty="0" err="1"/>
              <a:t>kWth</a:t>
            </a:r>
            <a:r>
              <a:rPr lang="en-GB" sz="1600" dirty="0"/>
              <a:t> air-cooled graphite-moderated </a:t>
            </a:r>
            <a:r>
              <a:rPr lang="en-GB" sz="1600" dirty="0" smtClean="0"/>
              <a:t>pile - was followed in 1948 by </a:t>
            </a:r>
            <a:r>
              <a:rPr lang="en-GB" sz="1600" dirty="0"/>
              <a:t>the commissioning </a:t>
            </a:r>
            <a:r>
              <a:rPr lang="en-GB" sz="1600" dirty="0" smtClean="0"/>
              <a:t>of BEPO, a 6 </a:t>
            </a:r>
            <a:r>
              <a:rPr lang="en-GB" sz="1600" dirty="0" err="1"/>
              <a:t>MWth</a:t>
            </a:r>
            <a:r>
              <a:rPr lang="en-GB" sz="1600" dirty="0"/>
              <a:t> </a:t>
            </a:r>
            <a:r>
              <a:rPr lang="en-GB" sz="1600" dirty="0" smtClean="0"/>
              <a:t>device to demonstrate </a:t>
            </a:r>
            <a:r>
              <a:rPr lang="en-GB" sz="1600" dirty="0"/>
              <a:t>the viability of </a:t>
            </a:r>
            <a:r>
              <a:rPr lang="en-GB" sz="1600" dirty="0" smtClean="0"/>
              <a:t>commercial reactors.</a:t>
            </a:r>
          </a:p>
          <a:p>
            <a:r>
              <a:rPr lang="en-GB" sz="1600" dirty="0" smtClean="0"/>
              <a:t>1953 Construction of the world’s </a:t>
            </a:r>
            <a:r>
              <a:rPr lang="en-GB" sz="1600" dirty="0"/>
              <a:t>first nuclear power </a:t>
            </a:r>
            <a:r>
              <a:rPr lang="en-GB" sz="1600" dirty="0" smtClean="0"/>
              <a:t>reactor </a:t>
            </a:r>
            <a:r>
              <a:rPr lang="en-GB" sz="1600" dirty="0"/>
              <a:t>at Calder Hall </a:t>
            </a:r>
            <a:r>
              <a:rPr lang="en-GB" sz="1600" dirty="0" smtClean="0"/>
              <a:t>began at </a:t>
            </a:r>
            <a:r>
              <a:rPr lang="en-GB" sz="1600" dirty="0" err="1" smtClean="0"/>
              <a:t>Windscale</a:t>
            </a:r>
            <a:r>
              <a:rPr lang="en-GB" sz="1600" dirty="0" smtClean="0"/>
              <a:t>. </a:t>
            </a:r>
          </a:p>
          <a:p>
            <a:pPr marL="0" indent="0">
              <a:buNone/>
            </a:pPr>
            <a:r>
              <a:rPr lang="en-GB" sz="1600" dirty="0"/>
              <a:t> </a:t>
            </a:r>
            <a:r>
              <a:rPr lang="en-GB" sz="1600" dirty="0" smtClean="0"/>
              <a:t>       This was the prototype for the ‘Magnox’ series, of which 26 units were eventually constructed.</a:t>
            </a:r>
          </a:p>
          <a:p>
            <a:r>
              <a:rPr lang="en-GB" sz="1600" dirty="0" smtClean="0"/>
              <a:t>1955 Construction of a 60 </a:t>
            </a:r>
            <a:r>
              <a:rPr lang="en-GB" sz="1600" dirty="0" err="1" smtClean="0"/>
              <a:t>MWe</a:t>
            </a:r>
            <a:r>
              <a:rPr lang="en-GB" sz="1600" dirty="0" smtClean="0"/>
              <a:t> </a:t>
            </a:r>
            <a:r>
              <a:rPr lang="en-GB" sz="1600" dirty="0"/>
              <a:t>experimental fast breeder reactor </a:t>
            </a:r>
            <a:r>
              <a:rPr lang="en-GB" sz="1600" dirty="0" smtClean="0"/>
              <a:t>(DFR) began at </a:t>
            </a:r>
            <a:r>
              <a:rPr lang="en-GB" sz="1600" dirty="0" err="1" smtClean="0"/>
              <a:t>Dounreay</a:t>
            </a:r>
            <a:r>
              <a:rPr lang="en-GB" sz="1600" dirty="0" smtClean="0"/>
              <a:t>. It was followed by the 250 </a:t>
            </a:r>
            <a:r>
              <a:rPr lang="en-GB" sz="1600" dirty="0" err="1" smtClean="0"/>
              <a:t>MWe</a:t>
            </a:r>
            <a:r>
              <a:rPr lang="en-GB" sz="1600" dirty="0" smtClean="0"/>
              <a:t> PFR reactor which became operational in 1975, and was closed down in 1994 . Both reactors were cooled by liquid metal.</a:t>
            </a:r>
          </a:p>
          <a:p>
            <a:r>
              <a:rPr lang="en-GB" sz="1600" dirty="0" smtClean="0"/>
              <a:t>1964 The government announced a ‘Second nuclear power program’, with some 5000 </a:t>
            </a:r>
            <a:r>
              <a:rPr lang="en-GB" sz="1600" dirty="0" err="1" smtClean="0"/>
              <a:t>MWe</a:t>
            </a:r>
            <a:r>
              <a:rPr lang="en-GB" sz="1600" dirty="0" smtClean="0"/>
              <a:t> of capacity expected to come online between 1970 and 1975. After much debate, </a:t>
            </a:r>
            <a:r>
              <a:rPr lang="en-GB" sz="1600" dirty="0"/>
              <a:t>the AGR </a:t>
            </a:r>
            <a:r>
              <a:rPr lang="en-GB" sz="1600" dirty="0" smtClean="0"/>
              <a:t>design was </a:t>
            </a:r>
            <a:r>
              <a:rPr lang="en-GB" sz="1600" dirty="0"/>
              <a:t>eventually adopted as the UK </a:t>
            </a:r>
            <a:r>
              <a:rPr lang="en-GB" sz="1600" dirty="0" smtClean="0"/>
              <a:t>standard (similar to Magnox, but with enriched ceramic oxide fuel giving higher thermal efficiency and better burn-up). Seven reactors were eventually built, but many design and operational problems were encountered.</a:t>
            </a:r>
            <a:endParaRPr lang="en-GB" sz="1600" dirty="0"/>
          </a:p>
          <a:p>
            <a:r>
              <a:rPr lang="en-GB" sz="1600" dirty="0" smtClean="0"/>
              <a:t>1979 A new government supported an initiative from the CEGB to procure a Westinghouse PWR. This came into operation in 1994. Following a government review </a:t>
            </a:r>
            <a:r>
              <a:rPr lang="en-GB" sz="1600" dirty="0"/>
              <a:t>of nuclear </a:t>
            </a:r>
            <a:r>
              <a:rPr lang="en-GB" sz="1600" dirty="0" smtClean="0"/>
              <a:t>policy, starting in that year, in </a:t>
            </a:r>
            <a:r>
              <a:rPr lang="en-GB" sz="1600" dirty="0"/>
              <a:t>May 1995, the government concluded that new nuclear would not receive public sector </a:t>
            </a:r>
            <a:r>
              <a:rPr lang="en-GB" sz="1600" dirty="0" smtClean="0"/>
              <a:t>support, and the </a:t>
            </a:r>
            <a:r>
              <a:rPr lang="en-GB" sz="1600" dirty="0"/>
              <a:t>CEGB's successor, Nuclear </a:t>
            </a:r>
            <a:r>
              <a:rPr lang="en-GB" sz="1600" dirty="0" smtClean="0"/>
              <a:t>Electric, </a:t>
            </a:r>
            <a:r>
              <a:rPr lang="en-GB" sz="1600" dirty="0"/>
              <a:t>decided that further nuclear plants were not economically viable and abandoned its plans for new nuclear plants</a:t>
            </a:r>
            <a:r>
              <a:rPr lang="en-GB" sz="1600" dirty="0" smtClean="0"/>
              <a:t>.</a:t>
            </a:r>
          </a:p>
          <a:p>
            <a:endParaRPr lang="en-GB" sz="1600" dirty="0"/>
          </a:p>
        </p:txBody>
      </p:sp>
    </p:spTree>
    <p:extLst>
      <p:ext uri="{BB962C8B-B14F-4D97-AF65-F5344CB8AC3E}">
        <p14:creationId xmlns:p14="http://schemas.microsoft.com/office/powerpoint/2010/main" val="259431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32048"/>
          </a:xfrm>
        </p:spPr>
        <p:txBody>
          <a:bodyPr>
            <a:normAutofit fontScale="90000"/>
          </a:bodyPr>
          <a:lstStyle/>
          <a:p>
            <a:r>
              <a:rPr lang="en-GB" dirty="0" smtClean="0"/>
              <a:t>Brief History Continued</a:t>
            </a:r>
            <a:endParaRPr lang="en-GB" dirty="0"/>
          </a:p>
        </p:txBody>
      </p:sp>
      <p:sp>
        <p:nvSpPr>
          <p:cNvPr id="3" name="Content Placeholder 2"/>
          <p:cNvSpPr>
            <a:spLocks noGrp="1"/>
          </p:cNvSpPr>
          <p:nvPr>
            <p:ph idx="1"/>
          </p:nvPr>
        </p:nvSpPr>
        <p:spPr>
          <a:xfrm>
            <a:off x="457200" y="692696"/>
            <a:ext cx="8229600" cy="5976664"/>
          </a:xfrm>
        </p:spPr>
        <p:txBody>
          <a:bodyPr>
            <a:noAutofit/>
          </a:bodyPr>
          <a:lstStyle/>
          <a:p>
            <a:r>
              <a:rPr lang="en-GB" sz="1500" dirty="0" smtClean="0"/>
              <a:t>During the period 1988 to 2006 , the Magnox plants were progressively closed down, as age-related problems affected their availability, with a loss of 4.5 </a:t>
            </a:r>
            <a:r>
              <a:rPr lang="en-GB" sz="1500" dirty="0" err="1" smtClean="0"/>
              <a:t>GWe</a:t>
            </a:r>
            <a:r>
              <a:rPr lang="en-GB" sz="1500" dirty="0" smtClean="0"/>
              <a:t> of capacity. However the AGR plants have remained in operation, and even now the remaining nuclear capacity is still some 9 </a:t>
            </a:r>
            <a:r>
              <a:rPr lang="en-GB" sz="1500" dirty="0" err="1" smtClean="0"/>
              <a:t>GWe</a:t>
            </a:r>
            <a:r>
              <a:rPr lang="en-GB" sz="1500" dirty="0" smtClean="0"/>
              <a:t>, and contributes about 20% of the electricity supplied to the grid. However almost all of this is scheduled for closure between now and 2023, leaving only the Sizewell B PWR in operation.</a:t>
            </a:r>
          </a:p>
          <a:p>
            <a:r>
              <a:rPr lang="en-GB" sz="1500" dirty="0" smtClean="0"/>
              <a:t>Faced with this prospective loss of generating capacity, and a parallel reduction in the North Sea oil and gas reserves, in 1998 the British government set up a review of its energy policy, which  in 2002 recommended that the UK should move towards greater self-sufficiency in energy, and to make major reductions in its Greenhouse Gas emissions. Within the next five years, the UK had committed itself to an 80% reduction in its emissions by 2050, and had developed specific plans for a nuclear ‘new build’ programme, delivering 16 </a:t>
            </a:r>
            <a:r>
              <a:rPr lang="en-GB" sz="1500" dirty="0" err="1" smtClean="0"/>
              <a:t>GWe</a:t>
            </a:r>
            <a:r>
              <a:rPr lang="en-GB" sz="1500" dirty="0" smtClean="0"/>
              <a:t> of power. It also committed to a rapid growth in renewable energy, aiming to achieve 30% of its electricity from renewable sources by 2020.</a:t>
            </a:r>
          </a:p>
          <a:p>
            <a:r>
              <a:rPr lang="en-GB" sz="1500" dirty="0" smtClean="0"/>
              <a:t>The nuclear ‘new build’ programme was envisaged as being entirely financed by private sector funding, and a scheme was devised by which the investing companies would recover their investment by means of tariff charges to customers at a rate contractually agreed with the government at the outset. This scheme guarantees a payment of ~ £92/MWh, topped up by the government if the market rate at the time falls below the agreed </a:t>
            </a:r>
            <a:r>
              <a:rPr lang="en-GB" sz="1500" dirty="0"/>
              <a:t>‘strike price</a:t>
            </a:r>
            <a:r>
              <a:rPr lang="en-GB" sz="1500" dirty="0" smtClean="0"/>
              <a:t>’.</a:t>
            </a:r>
          </a:p>
          <a:p>
            <a:r>
              <a:rPr lang="en-GB" sz="1500" dirty="0" smtClean="0"/>
              <a:t>The government is making sites available at eight power station locations, and has assisted a number of international nuclear suppliers in getting their designs licenced for construction and operation in the UK.  Four suppliers initially sought to pre-qualify - </a:t>
            </a:r>
            <a:r>
              <a:rPr lang="en-GB" sz="1500" dirty="0" err="1" smtClean="0"/>
              <a:t>Areva</a:t>
            </a:r>
            <a:r>
              <a:rPr lang="en-GB" sz="1500" dirty="0"/>
              <a:t>/</a:t>
            </a:r>
            <a:r>
              <a:rPr lang="en-GB" sz="1500" dirty="0" smtClean="0"/>
              <a:t> EDF (with co-funding from two Chinese companies) offering an EPR, Westinghouse offering an AP1000, GE-Hitachi </a:t>
            </a:r>
            <a:r>
              <a:rPr lang="en-GB" sz="1500" dirty="0"/>
              <a:t>Nuclear </a:t>
            </a:r>
            <a:r>
              <a:rPr lang="en-GB" sz="1500" dirty="0" smtClean="0"/>
              <a:t>Energy offering an ABWR, and AECL offering an ACR-1000. AECL has subsequently withdrawn,  but </a:t>
            </a:r>
            <a:r>
              <a:rPr lang="en-GB" sz="1500" dirty="0" err="1" smtClean="0"/>
              <a:t>Rosatom</a:t>
            </a:r>
            <a:r>
              <a:rPr lang="en-GB" sz="1500" dirty="0" smtClean="0"/>
              <a:t> is currently offering a VVER-TOI design, and </a:t>
            </a:r>
            <a:r>
              <a:rPr lang="en-GB" sz="1500" dirty="0"/>
              <a:t>China General Nuclear Power Group (CGN) </a:t>
            </a:r>
            <a:r>
              <a:rPr lang="en-GB" sz="1500" dirty="0" smtClean="0"/>
              <a:t>is intending </a:t>
            </a:r>
            <a:r>
              <a:rPr lang="en-GB" sz="1500" dirty="0"/>
              <a:t>to </a:t>
            </a:r>
            <a:r>
              <a:rPr lang="en-GB" sz="1500" dirty="0" smtClean="0"/>
              <a:t>offer its 1150 </a:t>
            </a:r>
            <a:r>
              <a:rPr lang="en-GB" sz="1500" dirty="0" err="1"/>
              <a:t>MWe</a:t>
            </a:r>
            <a:r>
              <a:rPr lang="en-GB" sz="1500" dirty="0"/>
              <a:t> </a:t>
            </a:r>
            <a:r>
              <a:rPr lang="en-GB" sz="1500" dirty="0" err="1"/>
              <a:t>Hualong</a:t>
            </a:r>
            <a:r>
              <a:rPr lang="en-GB" sz="1500" dirty="0"/>
              <a:t> One (HPR1000) </a:t>
            </a:r>
            <a:r>
              <a:rPr lang="en-GB" sz="1500" dirty="0" smtClean="0"/>
              <a:t>design.</a:t>
            </a:r>
          </a:p>
        </p:txBody>
      </p:sp>
    </p:spTree>
    <p:extLst>
      <p:ext uri="{BB962C8B-B14F-4D97-AF65-F5344CB8AC3E}">
        <p14:creationId xmlns:p14="http://schemas.microsoft.com/office/powerpoint/2010/main" val="56670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err="1" smtClean="0"/>
              <a:t>Hinkley</a:t>
            </a:r>
            <a:r>
              <a:rPr lang="en-GB" dirty="0" smtClean="0"/>
              <a:t> Point C</a:t>
            </a:r>
            <a:endParaRPr lang="en-GB" dirty="0"/>
          </a:p>
        </p:txBody>
      </p:sp>
      <p:sp>
        <p:nvSpPr>
          <p:cNvPr id="3" name="Content Placeholder 2"/>
          <p:cNvSpPr>
            <a:spLocks noGrp="1"/>
          </p:cNvSpPr>
          <p:nvPr>
            <p:ph idx="1"/>
          </p:nvPr>
        </p:nvSpPr>
        <p:spPr>
          <a:xfrm>
            <a:off x="457200" y="836712"/>
            <a:ext cx="8229600" cy="5904656"/>
          </a:xfrm>
        </p:spPr>
        <p:txBody>
          <a:bodyPr>
            <a:noAutofit/>
          </a:bodyPr>
          <a:lstStyle/>
          <a:p>
            <a:r>
              <a:rPr lang="en-GB" sz="1500" dirty="0" smtClean="0"/>
              <a:t>The most advanced of these proposed projects is the French EPR at </a:t>
            </a:r>
            <a:r>
              <a:rPr lang="en-GB" sz="1500" dirty="0" err="1" smtClean="0"/>
              <a:t>Hinkley</a:t>
            </a:r>
            <a:r>
              <a:rPr lang="en-GB" sz="1500" dirty="0" smtClean="0"/>
              <a:t> Point C, and EDF has already incurred pre-development costs of almost £1 billion. In March 2013 environmental permits were granted for the plant operation, and planning permission was received. In July 2016 the Board of EDF agreed to sign a contract costing ~£18bn. However to the dismay of both the French and Chinese governments, the UK government announced on 28 July that it was not yet ready to sign the contract, but hoped to do so in September.</a:t>
            </a:r>
          </a:p>
          <a:p>
            <a:r>
              <a:rPr lang="en-GB" sz="1500" dirty="0" smtClean="0"/>
              <a:t>The </a:t>
            </a:r>
            <a:r>
              <a:rPr lang="en-GB" sz="1500" dirty="0" err="1" smtClean="0"/>
              <a:t>Hinkley</a:t>
            </a:r>
            <a:r>
              <a:rPr lang="en-GB" sz="1500" dirty="0" smtClean="0"/>
              <a:t> C decision has been controversial within the UK for  three reasons:</a:t>
            </a:r>
          </a:p>
          <a:p>
            <a:pPr lvl="1"/>
            <a:r>
              <a:rPr lang="en-GB" sz="1500" dirty="0" smtClean="0"/>
              <a:t>The agreed strike price is claimed to be unreasonably high, given the current market price for renewable power</a:t>
            </a:r>
          </a:p>
          <a:p>
            <a:pPr lvl="1"/>
            <a:r>
              <a:rPr lang="en-GB" sz="1500" dirty="0" smtClean="0"/>
              <a:t>The EPR design is currently being tested in two prototypes under construction in France and Finland: both are experiencing delays, and there is doubt in some quarters over the safety of the pressure vessel, which is reported to have cracks.</a:t>
            </a:r>
          </a:p>
          <a:p>
            <a:pPr lvl="1"/>
            <a:r>
              <a:rPr lang="en-GB" sz="1500" dirty="0" smtClean="0"/>
              <a:t>The co-funding by Chinese ‘private sector’ companies is raising concerns in some quarters about the possibility that China might seek to put pressure on the UK by ‘threatening’ a key national asset. The Chinese government understandably resents this.</a:t>
            </a:r>
          </a:p>
          <a:p>
            <a:r>
              <a:rPr lang="en-GB" sz="1500" dirty="0" smtClean="0"/>
              <a:t>Against these objections, the counter-arguments are:</a:t>
            </a:r>
          </a:p>
          <a:p>
            <a:pPr lvl="1"/>
            <a:r>
              <a:rPr lang="en-GB" sz="1500" dirty="0" smtClean="0"/>
              <a:t>The agreed strike price is no higher than the likely market price of renewables in 2025, if their intermittency is costed</a:t>
            </a:r>
          </a:p>
          <a:p>
            <a:pPr lvl="1"/>
            <a:r>
              <a:rPr lang="en-GB" sz="1500" dirty="0" smtClean="0"/>
              <a:t>The UK has no alternative to investing in an un-proven FOAK </a:t>
            </a:r>
            <a:r>
              <a:rPr lang="en-GB" sz="1500" dirty="0" smtClean="0"/>
              <a:t>third-generation reactor </a:t>
            </a:r>
            <a:r>
              <a:rPr lang="en-GB" sz="1500" dirty="0" smtClean="0"/>
              <a:t>design: it cannot </a:t>
            </a:r>
            <a:r>
              <a:rPr lang="en-GB" sz="1500" dirty="0" smtClean="0"/>
              <a:t>now buy </a:t>
            </a:r>
            <a:r>
              <a:rPr lang="en-GB" sz="1500" dirty="0" smtClean="0"/>
              <a:t>second-generation reactors.</a:t>
            </a:r>
          </a:p>
          <a:p>
            <a:pPr lvl="1"/>
            <a:r>
              <a:rPr lang="en-GB" sz="1500" dirty="0" err="1" smtClean="0"/>
              <a:t>Hinkley</a:t>
            </a:r>
            <a:r>
              <a:rPr lang="en-GB" sz="1500" dirty="0" smtClean="0"/>
              <a:t> C will only contribute 7% of the electrical supply once it is operational. Anyhow, the Chinese will not be operating it.</a:t>
            </a:r>
            <a:endParaRPr lang="en-GB" sz="1500" dirty="0"/>
          </a:p>
          <a:p>
            <a:pPr lvl="1"/>
            <a:r>
              <a:rPr lang="en-GB" sz="1500" dirty="0" smtClean="0"/>
              <a:t>The UK has an urgent need to re-establish a nuclear power sector, and to build a stream of reactors at a rate of 1-2/year. The </a:t>
            </a:r>
            <a:r>
              <a:rPr lang="en-GB" sz="1500" dirty="0" err="1" smtClean="0"/>
              <a:t>Hinkley</a:t>
            </a:r>
            <a:r>
              <a:rPr lang="en-GB" sz="1500" dirty="0" smtClean="0"/>
              <a:t> project is as good a start as can easily be imagined.</a:t>
            </a:r>
          </a:p>
        </p:txBody>
      </p:sp>
    </p:spTree>
    <p:extLst>
      <p:ext uri="{BB962C8B-B14F-4D97-AF65-F5344CB8AC3E}">
        <p14:creationId xmlns:p14="http://schemas.microsoft.com/office/powerpoint/2010/main" val="3570261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1070</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British Nuclear Power Policy 2016 Does it actually exist?</vt:lpstr>
      <vt:lpstr>Very brief history of UK nuclear power programme  </vt:lpstr>
      <vt:lpstr>Brief History Continued</vt:lpstr>
      <vt:lpstr>Hinkley Point C</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Nuclear Power Policy 2016 Does it actually exist?</dc:title>
  <dc:creator>Christopher</dc:creator>
  <cp:lastModifiedBy>Christopher</cp:lastModifiedBy>
  <cp:revision>20</cp:revision>
  <dcterms:created xsi:type="dcterms:W3CDTF">2016-09-03T15:28:43Z</dcterms:created>
  <dcterms:modified xsi:type="dcterms:W3CDTF">2016-09-03T23:12:13Z</dcterms:modified>
</cp:coreProperties>
</file>